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366" r:id="rId4"/>
    <p:sldId id="261" r:id="rId5"/>
    <p:sldId id="265" r:id="rId6"/>
    <p:sldId id="266" r:id="rId7"/>
    <p:sldId id="268" r:id="rId8"/>
    <p:sldId id="269" r:id="rId9"/>
    <p:sldId id="270" r:id="rId10"/>
    <p:sldId id="274" r:id="rId11"/>
    <p:sldId id="275" r:id="rId12"/>
    <p:sldId id="276" r:id="rId13"/>
    <p:sldId id="278" r:id="rId14"/>
    <p:sldId id="279" r:id="rId15"/>
    <p:sldId id="280" r:id="rId16"/>
    <p:sldId id="284" r:id="rId17"/>
    <p:sldId id="286" r:id="rId18"/>
    <p:sldId id="370" r:id="rId19"/>
    <p:sldId id="371" r:id="rId20"/>
    <p:sldId id="289" r:id="rId21"/>
    <p:sldId id="372" r:id="rId22"/>
    <p:sldId id="373" r:id="rId23"/>
    <p:sldId id="374" r:id="rId24"/>
    <p:sldId id="375" r:id="rId25"/>
    <p:sldId id="376" r:id="rId26"/>
    <p:sldId id="377" r:id="rId27"/>
    <p:sldId id="292" r:id="rId28"/>
    <p:sldId id="293" r:id="rId29"/>
    <p:sldId id="294" r:id="rId30"/>
    <p:sldId id="296" r:id="rId31"/>
    <p:sldId id="297" r:id="rId32"/>
    <p:sldId id="298" r:id="rId33"/>
    <p:sldId id="299" r:id="rId34"/>
    <p:sldId id="300" r:id="rId35"/>
    <p:sldId id="302" r:id="rId36"/>
    <p:sldId id="308" r:id="rId37"/>
    <p:sldId id="306" r:id="rId38"/>
    <p:sldId id="369" r:id="rId39"/>
    <p:sldId id="378" r:id="rId40"/>
    <p:sldId id="379" r:id="rId41"/>
    <p:sldId id="382" r:id="rId42"/>
    <p:sldId id="381" r:id="rId43"/>
    <p:sldId id="383" r:id="rId44"/>
    <p:sldId id="38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2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6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rgbClr val="185C8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smtClean="0"/>
              <a:t>title </a:t>
            </a:r>
            <a:r>
              <a:rPr lang="en-US" dirty="0"/>
              <a:t>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467512" y="6553200"/>
            <a:ext cx="2208976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Add “Access the text alternative for slide images.”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498080" y="0"/>
            <a:ext cx="1645920" cy="338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B6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rgbClr val="185C8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smtClean="0"/>
              <a:t>title </a:t>
            </a:r>
            <a:r>
              <a:rPr lang="en-US" dirty="0"/>
              <a:t>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3048000"/>
            <a:ext cx="8229600" cy="1600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4800600"/>
            <a:ext cx="8229600" cy="1600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5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Add “Access the text alternative for slide images.”</a:t>
            </a:r>
            <a:endParaRPr lang="en-US" dirty="0"/>
          </a:p>
        </p:txBody>
      </p:sp>
      <p:sp>
        <p:nvSpPr>
          <p:cNvPr id="14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498080" y="0"/>
            <a:ext cx="1645920" cy="338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B6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rgbClr val="185C8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smtClean="0"/>
              <a:t>title </a:t>
            </a:r>
            <a:r>
              <a:rPr lang="en-US" dirty="0"/>
              <a:t>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3810000"/>
            <a:ext cx="8229600" cy="2362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4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 smtClean="0"/>
              <a:t>Add “Access the text alternative for slide images.”</a:t>
            </a:r>
            <a:endParaRPr lang="en-US" dirty="0"/>
          </a:p>
        </p:txBody>
      </p:sp>
      <p:sp>
        <p:nvSpPr>
          <p:cNvPr id="13" name="Photo Credit"/>
          <p:cNvSpPr>
            <a:spLocks noGrp="1"/>
          </p:cNvSpPr>
          <p:nvPr>
            <p:ph type="body" sz="quarter" idx="15" hasCustomPrompt="1"/>
          </p:nvPr>
        </p:nvSpPr>
        <p:spPr>
          <a:xfrm>
            <a:off x="6473952" y="6705599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498080" y="0"/>
            <a:ext cx="1645920" cy="338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B6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rgbClr val="185C8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smtClean="0"/>
              <a:t>title </a:t>
            </a:r>
            <a:r>
              <a:rPr lang="en-US" dirty="0"/>
              <a:t>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217932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306324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57200" y="394716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16"/>
          </p:nvPr>
        </p:nvSpPr>
        <p:spPr>
          <a:xfrm>
            <a:off x="457200" y="483108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17"/>
          </p:nvPr>
        </p:nvSpPr>
        <p:spPr>
          <a:xfrm>
            <a:off x="457200" y="5715000"/>
            <a:ext cx="8229600" cy="7315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8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 smtClean="0"/>
              <a:t>Add “Access the text alternative for slide images.”</a:t>
            </a:r>
            <a:endParaRPr lang="en-US" dirty="0"/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9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498080" y="0"/>
            <a:ext cx="1645920" cy="338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B6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prstGeom prst="rect">
            <a:avLst/>
          </a:prstGeom>
        </p:spPr>
        <p:txBody>
          <a:bodyPr anchor="ctr"/>
          <a:lstStyle>
            <a:lvl1pPr>
              <a:defRPr sz="4400" b="1">
                <a:solidFill>
                  <a:srgbClr val="185C8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smtClean="0"/>
              <a:t>title </a:t>
            </a:r>
            <a:r>
              <a:rPr lang="en-US" dirty="0"/>
              <a:t>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3"/>
          </p:nvPr>
        </p:nvSpPr>
        <p:spPr>
          <a:xfrm>
            <a:off x="457200" y="2514600"/>
            <a:ext cx="8229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4"/>
          </p:nvPr>
        </p:nvSpPr>
        <p:spPr>
          <a:xfrm>
            <a:off x="457200" y="3810000"/>
            <a:ext cx="8229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5"/>
          </p:nvPr>
        </p:nvSpPr>
        <p:spPr>
          <a:xfrm>
            <a:off x="457200" y="5029200"/>
            <a:ext cx="8229600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+mj-lt"/>
                <a:cs typeface="Arial" panose="020B0604020202020204" pitchFamily="34" charset="0"/>
              </a:defRPr>
            </a:lvl1pPr>
            <a:lvl2pPr marL="457200" indent="-342900">
              <a:spcBef>
                <a:spcPts val="1200"/>
              </a:spcBef>
              <a:spcAft>
                <a:spcPts val="600"/>
              </a:spcAft>
              <a:buClr>
                <a:srgbClr val="B60000"/>
              </a:buClr>
              <a:buFont typeface="Arial" panose="020B0604020202020204" pitchFamily="34" charset="0"/>
              <a:buChar char="•"/>
              <a:defRPr sz="2800">
                <a:latin typeface="+mj-lt"/>
                <a:cs typeface="Arial" panose="020B0604020202020204" pitchFamily="34" charset="0"/>
              </a:defRPr>
            </a:lvl2pPr>
            <a:lvl3pPr marL="822960" indent="-274320">
              <a:spcBef>
                <a:spcPts val="1200"/>
              </a:spcBef>
              <a:spcAft>
                <a:spcPts val="600"/>
              </a:spcAft>
              <a:buClr>
                <a:srgbClr val="085367"/>
              </a:buClr>
              <a:buFont typeface="Arial" panose="020B0604020202020204" pitchFamily="34" charset="0"/>
              <a:buChar char="•"/>
              <a:defRPr sz="2400">
                <a:latin typeface="+mj-lt"/>
                <a:cs typeface="Arial" panose="020B0604020202020204" pitchFamily="34" charset="0"/>
              </a:defRPr>
            </a:lvl3pPr>
            <a:lvl4pPr marL="1188720" indent="-274320">
              <a:spcBef>
                <a:spcPts val="1200"/>
              </a:spcBef>
              <a:spcAft>
                <a:spcPts val="600"/>
              </a:spcAft>
              <a:buClr>
                <a:srgbClr val="663F78"/>
              </a:buClr>
              <a:buFont typeface="Arial" panose="020B0604020202020204" pitchFamily="34" charset="0"/>
              <a:buChar char="•"/>
              <a:defRPr sz="2000">
                <a:latin typeface="+mj-lt"/>
                <a:cs typeface="Arial" panose="020B0604020202020204" pitchFamily="34" charset="0"/>
              </a:defRPr>
            </a:lvl4pPr>
            <a:lvl5pPr marL="1554480" indent="-2286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465576" y="6553200"/>
            <a:ext cx="2212848" cy="10058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 smtClean="0"/>
              <a:t>Add “Access the text alternative for slide images.”</a:t>
            </a:r>
            <a:endParaRPr lang="en-US" dirty="0"/>
          </a:p>
        </p:txBody>
      </p:sp>
      <p:sp>
        <p:nvSpPr>
          <p:cNvPr id="14" name="Photo Credit"/>
          <p:cNvSpPr>
            <a:spLocks noGrp="1"/>
          </p:cNvSpPr>
          <p:nvPr>
            <p:ph type="body" sz="quarter" idx="17" hasCustomPrompt="1"/>
          </p:nvPr>
        </p:nvSpPr>
        <p:spPr>
          <a:xfrm>
            <a:off x="6473952" y="6705600"/>
            <a:ext cx="2670048" cy="155448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498080" y="0"/>
            <a:ext cx="1645920" cy="338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B6000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2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7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2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7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42673-AAC7-4C48-AB32-FC6DF9BA045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E6BD7-C60A-4F0C-9353-F94C2884C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5"/>
            <a:ext cx="9144000" cy="15093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Raster Datasets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-6"/>
            <a:ext cx="7772400" cy="15093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945709" y="2039860"/>
            <a:ext cx="7621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Today’s Agenda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Hand back and review exam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Rasters</a:t>
            </a: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Map algebra and Boolean overlay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Other </a:t>
            </a:r>
            <a:r>
              <a:rPr lang="en-US" sz="3600" dirty="0" smtClean="0"/>
              <a:t>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Intro to Sand Table Project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80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1188720"/>
          </a:xfrm>
        </p:spPr>
        <p:txBody>
          <a:bodyPr/>
          <a:lstStyle/>
          <a:p>
            <a:pPr algn="ctr"/>
            <a:r>
              <a:rPr lang="en-US" dirty="0"/>
              <a:t>Raster analysis </a:t>
            </a:r>
            <a:r>
              <a:rPr lang="en-US" dirty="0" smtClean="0"/>
              <a:t>techniques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1447800"/>
          </a:xfrm>
        </p:spPr>
        <p:txBody>
          <a:bodyPr/>
          <a:lstStyle/>
          <a:p>
            <a:pPr algn="ctr"/>
            <a:r>
              <a:rPr lang="en-US" dirty="0"/>
              <a:t>Map algebra and Boolean overlay</a:t>
            </a:r>
          </a:p>
          <a:p>
            <a:pPr algn="ctr"/>
            <a:r>
              <a:rPr lang="en-US" dirty="0">
                <a:solidFill>
                  <a:srgbClr val="5A5000"/>
                </a:solidFill>
              </a:rPr>
              <a:t>Other functions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3810000"/>
          </a:xfrm>
        </p:spPr>
        <p:txBody>
          <a:bodyPr/>
          <a:lstStyle/>
          <a:p>
            <a:r>
              <a:rPr lang="en-US" dirty="0" err="1"/>
              <a:t>Rasters</a:t>
            </a:r>
            <a:r>
              <a:rPr lang="en-US" dirty="0"/>
              <a:t> are </a:t>
            </a:r>
            <a:r>
              <a:rPr lang="en-US" dirty="0" smtClean="0"/>
              <a:t>arrays </a:t>
            </a:r>
            <a:r>
              <a:rPr lang="en-US" dirty="0"/>
              <a:t>of numbers</a:t>
            </a:r>
          </a:p>
          <a:p>
            <a:r>
              <a:rPr lang="en-US" dirty="0"/>
              <a:t>Can be added, subtracted, </a:t>
            </a:r>
            <a:r>
              <a:rPr lang="en-US" dirty="0" smtClean="0"/>
              <a:t>etc.</a:t>
            </a:r>
            <a:endParaRPr lang="en-US" dirty="0"/>
          </a:p>
          <a:p>
            <a:r>
              <a:rPr lang="en-US" dirty="0"/>
              <a:t>Line up matching cells </a:t>
            </a:r>
            <a:r>
              <a:rPr lang="en-US" dirty="0" smtClean="0"/>
              <a:t>vertically</a:t>
            </a:r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393016"/>
            <a:ext cx="4003509" cy="498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29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Algebra: Conversions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347262"/>
            <a:ext cx="8229600" cy="51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Algebra: </a:t>
            </a:r>
            <a:r>
              <a:rPr lang="en-US" dirty="0" smtClean="0"/>
              <a:t>identify probable locations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657600" cy="4572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Complex expressions with multiple inputs to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calcuate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risk</a:t>
            </a:r>
            <a:r>
              <a:rPr lang="en-US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hazard index</a:t>
            </a:r>
            <a:r>
              <a:rPr lang="en-US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alibri" pitchFamily="34" charset="0"/>
                <a:cs typeface="Calibri" pitchFamily="34" charset="0"/>
              </a:rPr>
              <a:t>Runoff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in cm based on four input grids: 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precip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slope, soil infiltration, and vegetation cover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71599"/>
            <a:ext cx="4495800" cy="45471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" name="Content Placeholder 4"/>
          <p:cNvSpPr>
            <a:spLocks noGrp="1"/>
          </p:cNvSpPr>
          <p:nvPr>
            <p:ph idx="14"/>
          </p:nvPr>
        </p:nvSpPr>
        <p:spPr>
          <a:xfrm>
            <a:off x="1828800" y="6096000"/>
            <a:ext cx="7162800" cy="4572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[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Precip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] * 2 + [Slope] * 4 / ( [Erode] – [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Vegcover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]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Algebra: logical operators</a:t>
            </a:r>
            <a:endParaRPr lang="en-US" sz="1500" dirty="0"/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371600"/>
          </a:xfrm>
        </p:spPr>
        <p:txBody>
          <a:bodyPr/>
          <a:lstStyle/>
          <a:p>
            <a:r>
              <a:rPr lang="en-US" sz="3000" dirty="0">
                <a:latin typeface="Calibri" pitchFamily="34" charset="0"/>
                <a:cs typeface="Calibri" pitchFamily="34" charset="0"/>
              </a:rPr>
              <a:t>Logical operators produce either TRUE (1) or FALSE (0) values in the output grid, based on whether a cell meets the condition.</a:t>
            </a:r>
          </a:p>
        </p:txBody>
      </p:sp>
      <p:pic>
        <p:nvPicPr>
          <p:cNvPr id="6146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0570" y="2819400"/>
            <a:ext cx="7062861" cy="28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838200" y="5638800"/>
            <a:ext cx="2667000" cy="518160"/>
          </a:xfrm>
        </p:spPr>
        <p:txBody>
          <a:bodyPr/>
          <a:lstStyle/>
          <a:p>
            <a:r>
              <a:rPr lang="en-US" sz="2600" dirty="0">
                <a:latin typeface="Calibri" pitchFamily="34" charset="0"/>
                <a:cs typeface="Calibri" pitchFamily="34" charset="0"/>
              </a:rPr>
              <a:t>[Elevation] &gt; 1200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3657600" y="5638800"/>
            <a:ext cx="1828800" cy="472440"/>
          </a:xfrm>
        </p:spPr>
        <p:txBody>
          <a:bodyPr/>
          <a:lstStyle/>
          <a:p>
            <a:r>
              <a:rPr lang="en-US" sz="2600" dirty="0">
                <a:latin typeface="Calibri" pitchFamily="34" charset="0"/>
                <a:cs typeface="Calibri" pitchFamily="34" charset="0"/>
              </a:rPr>
              <a:t>[Slope] &lt; 10 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idx="16"/>
          </p:nvPr>
        </p:nvSpPr>
        <p:spPr>
          <a:xfrm>
            <a:off x="5867400" y="5638800"/>
            <a:ext cx="3124200" cy="82296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[</a:t>
            </a:r>
            <a:r>
              <a:rPr lang="en-US" sz="2600" dirty="0" err="1">
                <a:latin typeface="Calibri" pitchFamily="34" charset="0"/>
                <a:cs typeface="Calibri" pitchFamily="34" charset="0"/>
              </a:rPr>
              <a:t>crowncov</a:t>
            </a:r>
            <a:r>
              <a:rPr lang="en-US" sz="2600" dirty="0">
                <a:latin typeface="Calibri" pitchFamily="34" charset="0"/>
                <a:cs typeface="Calibri" pitchFamily="34" charset="0"/>
              </a:rPr>
              <a:t>] &lt; 70  AND [</a:t>
            </a:r>
            <a:r>
              <a:rPr lang="en-US" sz="2600" dirty="0" err="1">
                <a:latin typeface="Calibri" pitchFamily="34" charset="0"/>
                <a:cs typeface="Calibri" pitchFamily="34" charset="0"/>
              </a:rPr>
              <a:t>crowncov</a:t>
            </a:r>
            <a:r>
              <a:rPr lang="en-US" sz="2600" dirty="0">
                <a:latin typeface="Calibri" pitchFamily="34" charset="0"/>
                <a:cs typeface="Calibri" pitchFamily="34" charset="0"/>
              </a:rPr>
              <a:t>] &gt; 40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dirty="0" err="1"/>
              <a:t>rasters</a:t>
            </a:r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066800"/>
          </a:xfrm>
        </p:spPr>
        <p:txBody>
          <a:bodyPr/>
          <a:lstStyle/>
          <a:p>
            <a:r>
              <a:rPr lang="en-US" dirty="0"/>
              <a:t>Boolean </a:t>
            </a:r>
            <a:r>
              <a:rPr lang="en-US" dirty="0" err="1"/>
              <a:t>rasters</a:t>
            </a:r>
            <a:r>
              <a:rPr lang="en-US" dirty="0"/>
              <a:t> represent maps of True/False states for a particular </a:t>
            </a:r>
            <a:r>
              <a:rPr lang="en-US" dirty="0" smtClean="0"/>
              <a:t>condition</a:t>
            </a:r>
            <a:endParaRPr lang="en-US" dirty="0"/>
          </a:p>
        </p:txBody>
      </p:sp>
      <p:pic>
        <p:nvPicPr>
          <p:cNvPr id="205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229600" cy="28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/>
          <p:cNvSpPr>
            <a:spLocks noGrp="1"/>
          </p:cNvSpPr>
          <p:nvPr>
            <p:ph idx="14"/>
          </p:nvPr>
        </p:nvSpPr>
        <p:spPr>
          <a:xfrm>
            <a:off x="3009900" y="5943600"/>
            <a:ext cx="3124200" cy="457200"/>
          </a:xfrm>
        </p:spPr>
        <p:txBody>
          <a:bodyPr anchor="ctr">
            <a:normAutofit lnSpcReduction="10000"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Slope &lt; 10 degrees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?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overlay (AND)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09800"/>
            <a:ext cx="8229600" cy="29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457200" y="5257800"/>
            <a:ext cx="5486400" cy="609600"/>
          </a:xfrm>
        </p:spPr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[PrecipGT60] AND [ElevGT1500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]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Boolean overlay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53" y="2209800"/>
            <a:ext cx="8195493" cy="29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457200" y="5257800"/>
            <a:ext cx="8382000" cy="6096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ADD the layers together to create a ranked result.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1188720"/>
          </a:xfrm>
        </p:spPr>
        <p:txBody>
          <a:bodyPr/>
          <a:lstStyle/>
          <a:p>
            <a:pPr algn="ctr"/>
            <a:r>
              <a:rPr lang="en-US" dirty="0"/>
              <a:t>Raster analysis example</a:t>
            </a:r>
            <a:endParaRPr lang="en-US" sz="15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1447800"/>
          </a:xfrm>
        </p:spPr>
        <p:txBody>
          <a:bodyPr/>
          <a:lstStyle/>
          <a:p>
            <a:pPr algn="ctr"/>
            <a:r>
              <a:rPr lang="en-US" dirty="0"/>
              <a:t>Siting a landfill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Landfill raster </a:t>
            </a:r>
            <a:r>
              <a:rPr lang="en-US" dirty="0" smtClean="0"/>
              <a:t>model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 Find potential locations for a new landfill using these criteria</a:t>
            </a:r>
          </a:p>
          <a:p>
            <a:pPr lvl="1"/>
            <a:r>
              <a:rPr lang="en-US" dirty="0"/>
              <a:t>On flat terrain &lt;= 10 degrees slope</a:t>
            </a:r>
          </a:p>
          <a:p>
            <a:pPr lvl="1"/>
            <a:r>
              <a:rPr lang="en-US" dirty="0"/>
              <a:t>No more than 1 km from an existing road</a:t>
            </a:r>
          </a:p>
          <a:p>
            <a:pPr lvl="1"/>
            <a:r>
              <a:rPr lang="en-US" dirty="0"/>
              <a:t>At least 500 meters from a stream</a:t>
            </a:r>
          </a:p>
          <a:p>
            <a:pPr lvl="1"/>
            <a:r>
              <a:rPr lang="en-US" dirty="0"/>
              <a:t>Meadow or low-density forest</a:t>
            </a:r>
          </a:p>
          <a:p>
            <a:r>
              <a:rPr lang="en-US" dirty="0"/>
              <a:t>Develop a Boolean raster for each condition with  1 = desirable area, 0 = not desirable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raster data model</a:t>
            </a:r>
            <a:endParaRPr lang="en-US" sz="1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99" y="1188720"/>
            <a:ext cx="6252681" cy="425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5562600"/>
            <a:ext cx="8458200" cy="91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u="sng" dirty="0" smtClean="0">
                <a:latin typeface="Calibri" pitchFamily="34" charset="0"/>
                <a:cs typeface="Calibri" pitchFamily="34" charset="0"/>
              </a:rPr>
              <a:t>Raster Data Model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A method for representing instances of a field by dividing a space into cells.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Raster data models use a set of cells arranged in a grid pattern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Concepts or phenomena that vary over space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Landfill suitability index (LSI)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8" y="1295400"/>
            <a:ext cx="753274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 condition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764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Use slope function on elevation raster.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Calibri" pitchFamily="34" charset="0"/>
                <a:cs typeface="Calibri" pitchFamily="34" charset="0"/>
              </a:rPr>
              <a:t>Use map algebra logical operator to produce Boolean map of slope &lt;= 10 degrees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7315202" cy="34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distance condition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18288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Use distance function to create raster of distance from roads.</a:t>
            </a:r>
          </a:p>
          <a:p>
            <a:pPr marL="514350" indent="-5143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Use logical operator in map algebra to create Boolean raster of areas within 1000 meters of a road.</a:t>
            </a: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276600"/>
            <a:ext cx="7315202" cy="321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distance condition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18288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Use distance function to create raster of distance from streams.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Use a logical operator in map algebra to create a Boolean map of areas more than 500 meters from a stream.</a:t>
            </a: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436" y="3200401"/>
            <a:ext cx="754512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condition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2514600"/>
          </a:xfrm>
        </p:spPr>
        <p:txBody>
          <a:bodyPr/>
          <a:lstStyle/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Select suitable vegetation density and create a layer from the selected polygons.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Convert the selected vegetation layer to a raster using the density attribute.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Reclassify the three density values all to 1 and the </a:t>
            </a:r>
            <a:r>
              <a:rPr lang="en-US" sz="2600" dirty="0" err="1">
                <a:latin typeface="Calibri" pitchFamily="34" charset="0"/>
                <a:cs typeface="Calibri" pitchFamily="34" charset="0"/>
              </a:rPr>
              <a:t>NoData</a:t>
            </a:r>
            <a:r>
              <a:rPr lang="en-US" sz="2600" dirty="0">
                <a:latin typeface="Calibri" pitchFamily="34" charset="0"/>
                <a:cs typeface="Calibri" pitchFamily="34" charset="0"/>
              </a:rPr>
              <a:t> areas to 0.</a:t>
            </a: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3918546"/>
            <a:ext cx="6248400" cy="26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smtClean="0"/>
              <a:t>landfill areas </a:t>
            </a:r>
            <a:r>
              <a:rPr lang="en-US" dirty="0"/>
              <a:t>with Boolean AND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33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000" dirty="0">
                <a:latin typeface="Calibri" pitchFamily="34" charset="0"/>
                <a:cs typeface="Calibri" pitchFamily="34" charset="0"/>
              </a:rPr>
              <a:t>[Slope] AND [Roads] AND [Streams] AND [Vegetation]</a:t>
            </a: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989" y="2057400"/>
            <a:ext cx="732202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model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172200" cy="533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[Slope] + [Roads] + [Streams] + [Vegetation]</a:t>
            </a:r>
          </a:p>
        </p:txBody>
      </p:sp>
      <p:pic>
        <p:nvPicPr>
          <p:cNvPr id="1229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1447800"/>
            <a:ext cx="7696200" cy="51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>
                <a:hlinkClick r:id="rId3" action="ppaction://hlinksldjump"/>
              </a:rPr>
              <a:t>Return to </a:t>
            </a:r>
            <a:r>
              <a:rPr lang="en-US" dirty="0" smtClean="0">
                <a:hlinkClick r:id="rId3" action="ppaction://hlinksldjump"/>
              </a:rPr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do these calculations?</a:t>
            </a:r>
            <a:br>
              <a:rPr lang="en-US" dirty="0" smtClean="0"/>
            </a:br>
            <a:r>
              <a:rPr lang="en-US" dirty="0" smtClean="0"/>
              <a:t>Raster </a:t>
            </a:r>
            <a:r>
              <a:rPr lang="en-US" dirty="0"/>
              <a:t>Calculator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47800"/>
            <a:ext cx="553130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6019800" y="2133600"/>
            <a:ext cx="2971800" cy="4038600"/>
          </a:xfrm>
        </p:spPr>
        <p:txBody>
          <a:bodyPr/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Numeric formulas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Mathematical functions (sin,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exp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cos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etc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)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Logical operators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Boolean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operators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1188720"/>
          </a:xfrm>
        </p:spPr>
        <p:txBody>
          <a:bodyPr/>
          <a:lstStyle/>
          <a:p>
            <a:pPr algn="ctr"/>
            <a:r>
              <a:rPr lang="en-US" dirty="0"/>
              <a:t>Raster analysis </a:t>
            </a:r>
            <a:r>
              <a:rPr lang="en-US" dirty="0" smtClean="0"/>
              <a:t>techniques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1447800"/>
          </a:xfr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raster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5257800"/>
          </a:xfrm>
        </p:spPr>
        <p:txBody>
          <a:bodyPr/>
          <a:lstStyle/>
          <a:p>
            <a:r>
              <a:rPr lang="en-US" dirty="0"/>
              <a:t>Reclassification</a:t>
            </a:r>
          </a:p>
          <a:p>
            <a:r>
              <a:rPr lang="en-US" dirty="0"/>
              <a:t>Surface functions</a:t>
            </a:r>
          </a:p>
          <a:p>
            <a:r>
              <a:rPr lang="en-US" dirty="0"/>
              <a:t>Distance functions</a:t>
            </a:r>
          </a:p>
          <a:p>
            <a:r>
              <a:rPr lang="en-US" dirty="0"/>
              <a:t>Density functions</a:t>
            </a:r>
          </a:p>
          <a:p>
            <a:r>
              <a:rPr lang="en-US" dirty="0"/>
              <a:t>Interpolation</a:t>
            </a:r>
          </a:p>
          <a:p>
            <a:r>
              <a:rPr lang="en-US" dirty="0"/>
              <a:t>Neighborhood functions</a:t>
            </a:r>
          </a:p>
          <a:p>
            <a:r>
              <a:rPr lang="en-US" dirty="0"/>
              <a:t>Zonal functions</a:t>
            </a: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1396" y="1301548"/>
            <a:ext cx="3049516" cy="51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raster data model</a:t>
            </a:r>
            <a:endParaRPr lang="en-US" sz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key parts: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Number of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Number of rows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 (easting, northing)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Grid cell size (in ground units)</a:t>
            </a:r>
          </a:p>
          <a:p>
            <a:r>
              <a:rPr lang="en-US" dirty="0" smtClean="0"/>
              <a:t>If you know one cell, you can get the location of any other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analysis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389558"/>
            <a:ext cx="8001001" cy="516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3"/>
          </p:nvPr>
        </p:nvSpPr>
        <p:spPr>
          <a:xfrm>
            <a:off x="6096000" y="1295400"/>
            <a:ext cx="1905000" cy="2667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DEM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Slope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Aspect</a:t>
            </a:r>
          </a:p>
          <a:p>
            <a:pPr>
              <a:spcBef>
                <a:spcPts val="600"/>
              </a:spcBef>
            </a:pPr>
            <a:r>
              <a:rPr lang="en-US" sz="2600" dirty="0" err="1">
                <a:latin typeface="Calibri" pitchFamily="34" charset="0"/>
                <a:cs typeface="Calibri" pitchFamily="34" charset="0"/>
              </a:rPr>
              <a:t>Hillshade</a:t>
            </a:r>
            <a:endParaRPr lang="en-US" sz="2600" dirty="0"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600" dirty="0" smtClean="0">
                <a:latin typeface="Calibri" pitchFamily="34" charset="0"/>
                <a:cs typeface="Calibri" pitchFamily="34" charset="0"/>
              </a:rPr>
              <a:t>Contouring</a:t>
            </a:r>
            <a:endParaRPr lang="en-US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 function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26067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3581400" y="1028700"/>
            <a:ext cx="5334000" cy="23241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Calculates slope of the surface based on surrounding cells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dirty="0">
                <a:latin typeface="Calibri" pitchFamily="34" charset="0"/>
                <a:cs typeface="Calibri" pitchFamily="34" charset="0"/>
              </a:rPr>
              <a:t>Can be expressed in degrees or percent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What areas are suitable for a ski resort?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3" name="Picture 4"/>
          <p:cNvPicPr>
            <a:picLocks noGrp="1" noChangeAspect="1" noChangeArrowheads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05200"/>
            <a:ext cx="540157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function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300" y="1295400"/>
            <a:ext cx="25901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3581400" y="1295400"/>
            <a:ext cx="5334000" cy="22860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Calculates direction of steepest slope, e.g. which way the slope “faces”.  Value represents direction from 0-360 where 0/360 is North.  Flat areas are assigned a -1 value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Where should we install solar panels?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3" name="Picture 4"/>
          <p:cNvPicPr>
            <a:picLocks noGrp="1" noChangeAspect="1" noChangeArrowheads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3857661"/>
            <a:ext cx="5401572" cy="26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Hillshade</a:t>
            </a:r>
            <a:endParaRPr lang="en-US" sz="15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252021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/>
          <p:cNvSpPr>
            <a:spLocks noGrp="1"/>
          </p:cNvSpPr>
          <p:nvPr>
            <p:ph idx="13"/>
          </p:nvPr>
        </p:nvSpPr>
        <p:spPr>
          <a:xfrm>
            <a:off x="2895600" y="1295400"/>
            <a:ext cx="6126480" cy="19050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Calculates the brightness or illumination of a surface from a specified light source.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Applications include terrain display and modeling satellite reflectance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7" name="Picture 4"/>
          <p:cNvPicPr>
            <a:picLocks noGrp="1" noChangeAspect="1" noChangeArrowheads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9000"/>
            <a:ext cx="4876800" cy="18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5"/>
          <p:cNvSpPr>
            <a:spLocks noGrp="1"/>
          </p:cNvSpPr>
          <p:nvPr>
            <p:ph idx="15"/>
          </p:nvPr>
        </p:nvSpPr>
        <p:spPr>
          <a:xfrm>
            <a:off x="3048000" y="5410200"/>
            <a:ext cx="2971800" cy="1188720"/>
          </a:xfrm>
        </p:spPr>
        <p:txBody>
          <a:bodyPr/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Azimuth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is direction of illumination source (315 by default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Content Placeholder 6"/>
          <p:cNvSpPr>
            <a:spLocks noGrp="1"/>
          </p:cNvSpPr>
          <p:nvPr>
            <p:ph idx="16"/>
          </p:nvPr>
        </p:nvSpPr>
        <p:spPr>
          <a:xfrm>
            <a:off x="6248400" y="5410200"/>
            <a:ext cx="2743200" cy="1143000"/>
          </a:xfrm>
        </p:spPr>
        <p:txBody>
          <a:bodyPr/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Altitude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is the angle of the source above the horizon (45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deg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3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Viewshed</a:t>
            </a:r>
            <a:r>
              <a:rPr lang="en-US" dirty="0"/>
              <a:t> analysis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04810" y="594360"/>
            <a:ext cx="4862490" cy="46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5304790" y="1013912"/>
            <a:ext cx="3382009" cy="3113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Calculate areas visible from a set of observation </a:t>
            </a:r>
            <a:r>
              <a:rPr lang="en-US" dirty="0" smtClean="0"/>
              <a:t>points</a:t>
            </a:r>
          </a:p>
          <a:p>
            <a:endParaRPr lang="en-US" dirty="0"/>
          </a:p>
          <a:p>
            <a:r>
              <a:rPr lang="en-US" dirty="0" smtClean="0"/>
              <a:t>Why is it difficult to get cell phone reception in some areas?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10" y="4801506"/>
            <a:ext cx="5923281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Hydrologic functions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392257"/>
            <a:ext cx="4663746" cy="394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371600"/>
            <a:ext cx="2895600" cy="39782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" name="Content Placeholder 4"/>
          <p:cNvSpPr>
            <a:spLocks noGrp="1"/>
          </p:cNvSpPr>
          <p:nvPr>
            <p:ph idx="14"/>
          </p:nvPr>
        </p:nvSpPr>
        <p:spPr>
          <a:xfrm>
            <a:off x="457200" y="5410200"/>
            <a:ext cx="8229600" cy="990600"/>
          </a:xfrm>
        </p:spPr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Derive streams, watersheds, and other hydrologic features based on analysis of a DEM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functions: Lowest </a:t>
            </a:r>
            <a:r>
              <a:rPr lang="en-US" dirty="0"/>
              <a:t>cost path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600200"/>
            <a:ext cx="818819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5486400" y="1524000"/>
            <a:ext cx="3505200" cy="3124200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600" dirty="0" smtClean="0">
                <a:latin typeface="Calibri" pitchFamily="34" charset="0"/>
                <a:cs typeface="Calibri" pitchFamily="34" charset="0"/>
              </a:rPr>
              <a:t>Create </a:t>
            </a:r>
            <a:r>
              <a:rPr lang="en-US" sz="2600" dirty="0">
                <a:latin typeface="Calibri" pitchFamily="34" charset="0"/>
                <a:cs typeface="Calibri" pitchFamily="34" charset="0"/>
              </a:rPr>
              <a:t>start/stop </a:t>
            </a:r>
            <a:r>
              <a:rPr lang="en-US" sz="2600" dirty="0" err="1">
                <a:latin typeface="Calibri" pitchFamily="34" charset="0"/>
                <a:cs typeface="Calibri" pitchFamily="34" charset="0"/>
              </a:rPr>
              <a:t>shapefiles</a:t>
            </a:r>
            <a:endParaRPr lang="en-US" sz="26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spcBef>
                <a:spcPts val="0"/>
              </a:spcBef>
              <a:buFontTx/>
              <a:buAutoNum type="arabicPeriod" startAt="2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Create cost grid</a:t>
            </a:r>
          </a:p>
          <a:p>
            <a:pPr marL="457200" indent="-457200">
              <a:spcBef>
                <a:spcPts val="0"/>
              </a:spcBef>
              <a:buFontTx/>
              <a:buAutoNum type="arabicPeriod" startAt="2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Calculate cost distance grid and cost direction grid</a:t>
            </a:r>
          </a:p>
          <a:p>
            <a:pPr marL="457200" indent="-457200">
              <a:spcBef>
                <a:spcPts val="0"/>
              </a:spcBef>
              <a:buFontTx/>
              <a:buAutoNum type="arabicPeriod" startAt="2"/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Find lowest cost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functions: Buffers</a:t>
            </a:r>
            <a:endParaRPr lang="en-US" sz="15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4" y="1447800"/>
            <a:ext cx="418337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/>
          <p:cNvSpPr>
            <a:spLocks noGrp="1"/>
          </p:cNvSpPr>
          <p:nvPr>
            <p:ph idx="13"/>
          </p:nvPr>
        </p:nvSpPr>
        <p:spPr>
          <a:xfrm>
            <a:off x="5638800" y="1600200"/>
            <a:ext cx="2362200" cy="457200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Roaddist</a:t>
            </a:r>
            <a:r>
              <a:rPr lang="en-US" sz="2800" dirty="0"/>
              <a:t> &lt; 500</a:t>
            </a:r>
          </a:p>
        </p:txBody>
      </p:sp>
      <p:pic>
        <p:nvPicPr>
          <p:cNvPr id="6147" name="Picture 4"/>
          <p:cNvPicPr>
            <a:picLocks noGrp="1" noChangeAspect="1" noChangeArrowheads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2286000"/>
            <a:ext cx="3962400" cy="23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5"/>
          <p:cNvSpPr>
            <a:spLocks noGrp="1"/>
          </p:cNvSpPr>
          <p:nvPr>
            <p:ph idx="15"/>
          </p:nvPr>
        </p:nvSpPr>
        <p:spPr>
          <a:xfrm>
            <a:off x="4800600" y="4648200"/>
            <a:ext cx="4038600" cy="1752600"/>
          </a:xfrm>
        </p:spPr>
        <p:txBody>
          <a:bodyPr/>
          <a:lstStyle/>
          <a:p>
            <a:r>
              <a:rPr lang="en-US" sz="2800" dirty="0"/>
              <a:t>Logical expressions easily create Boolean </a:t>
            </a:r>
            <a:r>
              <a:rPr lang="en-US" sz="2800" dirty="0" err="1"/>
              <a:t>rasters</a:t>
            </a:r>
            <a:r>
              <a:rPr lang="en-US" sz="2800" dirty="0"/>
              <a:t> representing buffers from distance </a:t>
            </a:r>
            <a:r>
              <a:rPr lang="en-US" sz="2800" dirty="0" err="1"/>
              <a:t>rasters</a:t>
            </a:r>
            <a:r>
              <a:rPr lang="en-US" sz="2800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55497" y="2387151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How do we create a raster of the real-world from scratch?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1384" y="1715784"/>
            <a:ext cx="7715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sampling? A finite number of observations selected from a larger population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earth and everything on it is comprised of an infinite number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impossible to capture every aspect of the earth – or even a small landscape – because we cannot take an infinite number of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Therefore, we must measure only what is essential, or practical, or what we can afford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5" y="4479534"/>
            <a:ext cx="5129980" cy="2077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9025" y="6557214"/>
            <a:ext cx="154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Technics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56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 or Cells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1"/>
          <a:stretch/>
        </p:blipFill>
        <p:spPr bwMode="auto">
          <a:xfrm>
            <a:off x="457200" y="1341120"/>
            <a:ext cx="395197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4648200" y="1447800"/>
            <a:ext cx="41910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Each pixel contains one numeric value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Dimension of a pixel varies (resolution)</a:t>
            </a:r>
          </a:p>
          <a:p>
            <a:pPr>
              <a:lnSpc>
                <a:spcPct val="80000"/>
              </a:lnSpc>
            </a:pPr>
            <a:r>
              <a:rPr lang="en-US" sz="2600" dirty="0"/>
              <a:t>Value represents some property of that pixel area, </a:t>
            </a:r>
            <a:r>
              <a:rPr lang="en-US" sz="2600" dirty="0" smtClean="0"/>
              <a:t>for example, </a:t>
            </a:r>
            <a:r>
              <a:rPr lang="en-US" sz="2600" dirty="0"/>
              <a:t>elevation or </a:t>
            </a:r>
            <a:r>
              <a:rPr lang="en-US" sz="2600" dirty="0" smtClean="0"/>
              <a:t>rainfall</a:t>
            </a:r>
            <a:endParaRPr lang="en-US" sz="2600" dirty="0"/>
          </a:p>
        </p:txBody>
      </p:sp>
      <p:sp>
        <p:nvSpPr>
          <p:cNvPr id="6" name="Content Placeholder 4"/>
          <p:cNvSpPr>
            <a:spLocks noGrp="1"/>
          </p:cNvSpPr>
          <p:nvPr>
            <p:ph idx="14"/>
          </p:nvPr>
        </p:nvSpPr>
        <p:spPr>
          <a:xfrm>
            <a:off x="457200" y="5562600"/>
            <a:ext cx="8458200" cy="914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Unlike a polygon, each cell has only ONE attribute:  its value.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600" dirty="0">
                <a:latin typeface="Calibri" pitchFamily="34" charset="0"/>
                <a:cs typeface="Calibri" pitchFamily="34" charset="0"/>
              </a:rPr>
              <a:t>Storing multiple values means storing multiple </a:t>
            </a:r>
            <a:r>
              <a:rPr lang="en-US" sz="2600" dirty="0" err="1">
                <a:latin typeface="Calibri" pitchFamily="34" charset="0"/>
                <a:cs typeface="Calibri" pitchFamily="34" charset="0"/>
              </a:rPr>
              <a:t>rasters</a:t>
            </a:r>
            <a:r>
              <a:rPr lang="en-US" sz="26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Geospatial 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1384" y="1715784"/>
            <a:ext cx="7715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Sampled locations should be spaced so the “net” can capture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spatial sampling interval </a:t>
            </a:r>
            <a:r>
              <a:rPr lang="en-US" dirty="0" smtClean="0"/>
              <a:t>is the average distance between sampled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 interval – more points and more detail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interval – fewer points and less detail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The sample interval should be no larger than ½ the size of the smallest detail to be mapped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Geospatial 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642" y="1109609"/>
            <a:ext cx="7715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control 2 main aspects of the sampling process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location of samples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number of samples</a:t>
            </a:r>
          </a:p>
          <a:p>
            <a:endParaRPr lang="en-US" dirty="0"/>
          </a:p>
          <a:p>
            <a:r>
              <a:rPr lang="en-US" u="sng" dirty="0" smtClean="0"/>
              <a:t>Systematic sampling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Usually the simplest pattern but it is not always the most efficient. One size does not always fit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Works best for homogeneous landscapes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18" y="3658346"/>
            <a:ext cx="3677491" cy="2739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70" y="3658346"/>
            <a:ext cx="3031329" cy="27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6318" y="1443549"/>
            <a:ext cx="714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Systematic </a:t>
            </a:r>
            <a:r>
              <a:rPr lang="en-US" u="sng" dirty="0"/>
              <a:t>r</a:t>
            </a:r>
            <a:r>
              <a:rPr lang="en-US" u="sng" dirty="0" smtClean="0"/>
              <a:t>andom sampling pattern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within each grid cell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84" y="2269243"/>
            <a:ext cx="2207405" cy="2144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316" y="4593390"/>
            <a:ext cx="7140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Sample methods to exploit known natural patterns or features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of samples can be focused on possible hotspots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Cluster sampling </a:t>
            </a:r>
            <a:r>
              <a:rPr lang="en-US" dirty="0" smtClean="0"/>
              <a:t>– clusters focused on interest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Adaptive sampling </a:t>
            </a:r>
            <a:r>
              <a:rPr lang="en-US" dirty="0" smtClean="0"/>
              <a:t>– Sample location dependent on landscape (requires knowledge of landscape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Geospatial Sampling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194" y="4119937"/>
            <a:ext cx="1874359" cy="13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Geospatial 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642" y="1109609"/>
            <a:ext cx="7715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control 2 main aspects of the sampling process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location of samples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number of samples</a:t>
            </a:r>
          </a:p>
          <a:p>
            <a:endParaRPr lang="en-US" dirty="0"/>
          </a:p>
          <a:p>
            <a:r>
              <a:rPr lang="en-US" u="sng" dirty="0" smtClean="0"/>
              <a:t>Random sampling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Grounded in statistical theory, but ignores geography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Rarely used because it is difficult to follow random pattern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18" y="3658346"/>
            <a:ext cx="3677491" cy="2739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93" y="3614870"/>
            <a:ext cx="2928136" cy="27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1110" y="75466"/>
            <a:ext cx="7370956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85C8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Geospatial 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1110" y="1171254"/>
            <a:ext cx="7715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control 2 main aspects of the sampling process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location of samples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Choose number of samples</a:t>
            </a:r>
          </a:p>
          <a:p>
            <a:endParaRPr lang="en-US" dirty="0"/>
          </a:p>
          <a:p>
            <a:r>
              <a:rPr lang="en-US" dirty="0" smtClean="0"/>
              <a:t>Exploit your knowledge of the landscape to sample more efficiently.</a:t>
            </a:r>
          </a:p>
          <a:p>
            <a:endParaRPr lang="en-US" dirty="0"/>
          </a:p>
          <a:p>
            <a:r>
              <a:rPr lang="en-US" dirty="0" smtClean="0"/>
              <a:t>If you have information about the processes that govern the landscape, then you can use that knowledge to help you design a spatial sampling pattern</a:t>
            </a:r>
          </a:p>
          <a:p>
            <a:endParaRPr lang="en-US" dirty="0"/>
          </a:p>
          <a:p>
            <a:r>
              <a:rPr lang="en-US" dirty="0" smtClean="0"/>
              <a:t>Also, different layers can be built using different sampling patterns (different layers can be sampled differently)</a:t>
            </a:r>
          </a:p>
          <a:p>
            <a:endParaRPr lang="en-US" dirty="0"/>
          </a:p>
          <a:p>
            <a:r>
              <a:rPr lang="en-US" dirty="0" smtClean="0"/>
              <a:t>Hybrid sampling patterns are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Properties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1" y="2362200"/>
            <a:ext cx="19557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36" y="1523066"/>
            <a:ext cx="6194363" cy="45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Bands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200400" cy="4648200"/>
          </a:xfrm>
        </p:spPr>
        <p:txBody>
          <a:bodyPr/>
          <a:lstStyle/>
          <a:p>
            <a:r>
              <a:rPr lang="en-US" dirty="0"/>
              <a:t>A single raster may include multiple arrays </a:t>
            </a:r>
          </a:p>
          <a:p>
            <a:r>
              <a:rPr lang="en-US" dirty="0"/>
              <a:t>Most often used to store color images and satellite </a:t>
            </a:r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7462"/>
            <a:ext cx="4953000" cy="47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/>
          <p:cNvSpPr>
            <a:spLocks noGrp="1"/>
          </p:cNvSpPr>
          <p:nvPr>
            <p:ph idx="14"/>
          </p:nvPr>
        </p:nvSpPr>
        <p:spPr>
          <a:xfrm>
            <a:off x="3657600" y="6096000"/>
            <a:ext cx="5029200" cy="457200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latin typeface="Calibri" pitchFamily="34" charset="0"/>
                <a:cs typeface="Calibri" pitchFamily="34" charset="0"/>
              </a:rPr>
              <a:t>7-band Landsat satellite </a:t>
            </a:r>
            <a:r>
              <a:rPr lang="en-US" sz="3000" dirty="0" smtClean="0">
                <a:latin typeface="Calibri" pitchFamily="34" charset="0"/>
                <a:cs typeface="Calibri" pitchFamily="34" charset="0"/>
              </a:rPr>
              <a:t>image</a:t>
            </a:r>
            <a:endParaRPr lang="en-US" sz="3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resolution</a:t>
            </a:r>
            <a:endParaRPr lang="en-US" sz="1500" dirty="0"/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76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Measured by cell size dimensions</a:t>
            </a:r>
          </a:p>
          <a:p>
            <a:pPr>
              <a:spcBef>
                <a:spcPts val="600"/>
              </a:spcBef>
            </a:pPr>
            <a:r>
              <a:rPr lang="en-US" dirty="0"/>
              <a:t>Storage space increases as the square of the resolution</a:t>
            </a:r>
          </a:p>
        </p:txBody>
      </p:sp>
      <p:pic>
        <p:nvPicPr>
          <p:cNvPr id="6146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95075"/>
            <a:ext cx="7796140" cy="22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762000" y="5562600"/>
            <a:ext cx="2209800" cy="518160"/>
          </a:xfrm>
        </p:spPr>
        <p:txBody>
          <a:bodyPr/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Vector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format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3962400" y="5562600"/>
            <a:ext cx="2057400" cy="47244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200 m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raster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6"/>
          </p:nvPr>
        </p:nvSpPr>
        <p:spPr>
          <a:xfrm>
            <a:off x="7010400" y="5562600"/>
            <a:ext cx="1905000" cy="96012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50 m raster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16x bigger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!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size units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2743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Cell x-y resolution units are based on the raster’s coordinate system definition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Decimal degrees*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Meters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Feet</a:t>
            </a:r>
          </a:p>
        </p:txBody>
      </p:sp>
      <p:pic>
        <p:nvPicPr>
          <p:cNvPr id="7170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3429000"/>
            <a:ext cx="491327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/>
          <p:cNvSpPr>
            <a:spLocks noGrp="1"/>
          </p:cNvSpPr>
          <p:nvPr>
            <p:ph idx="14"/>
          </p:nvPr>
        </p:nvSpPr>
        <p:spPr>
          <a:xfrm>
            <a:off x="533400" y="4343400"/>
            <a:ext cx="3276600" cy="1676400"/>
          </a:xfrm>
          <a:solidFill>
            <a:srgbClr val="B0CCB0"/>
          </a:solidFill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Calibri" pitchFamily="34" charset="0"/>
                <a:cs typeface="Calibri" pitchFamily="34" charset="0"/>
              </a:rPr>
              <a:t>*Because distances and areas are fundamental to raster analysis, it is best to use projected coordinate systems for </a:t>
            </a:r>
            <a:r>
              <a:rPr lang="en-US" sz="2200" dirty="0" err="1">
                <a:latin typeface="Calibri" pitchFamily="34" charset="0"/>
                <a:cs typeface="Calibri" pitchFamily="34" charset="0"/>
              </a:rPr>
              <a:t>rasters</a:t>
            </a:r>
            <a:r>
              <a:rPr lang="en-US" sz="22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analysis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9050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/>
          <p:cNvSpPr>
            <a:spLocks noGrp="1"/>
          </p:cNvSpPr>
          <p:nvPr>
            <p:ph idx="13"/>
          </p:nvPr>
        </p:nvSpPr>
        <p:spPr>
          <a:xfrm>
            <a:off x="4648200" y="1447800"/>
            <a:ext cx="4267200" cy="5029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000" dirty="0"/>
              <a:t>Raster analysis </a:t>
            </a:r>
            <a:r>
              <a:rPr lang="en-US" sz="3000" dirty="0" smtClean="0"/>
              <a:t>uses</a:t>
            </a:r>
            <a:br>
              <a:rPr lang="en-US" sz="3000" dirty="0" smtClean="0"/>
            </a:br>
            <a:r>
              <a:rPr lang="en-US" sz="3000" dirty="0" smtClean="0"/>
              <a:t>cell-by-cell </a:t>
            </a:r>
            <a:r>
              <a:rPr lang="en-US" sz="3000" dirty="0"/>
              <a:t>functions </a:t>
            </a:r>
            <a:r>
              <a:rPr lang="en-US" sz="3000" dirty="0" smtClean="0"/>
              <a:t>on</a:t>
            </a:r>
            <a:br>
              <a:rPr lang="en-US" sz="3000" dirty="0" smtClean="0"/>
            </a:br>
            <a:r>
              <a:rPr lang="en-US" sz="3000" dirty="0" smtClean="0"/>
              <a:t>one </a:t>
            </a:r>
            <a:r>
              <a:rPr lang="en-US" sz="3000" dirty="0"/>
              <a:t>or more input grids</a:t>
            </a:r>
            <a:r>
              <a:rPr lang="en-US" sz="3000" dirty="0" smtClean="0"/>
              <a:t>.</a:t>
            </a:r>
          </a:p>
          <a:p>
            <a:pPr>
              <a:spcBef>
                <a:spcPts val="600"/>
              </a:spcBef>
            </a:pPr>
            <a:endParaRPr lang="en-US" sz="3000" dirty="0"/>
          </a:p>
          <a:p>
            <a:pPr>
              <a:spcBef>
                <a:spcPts val="600"/>
              </a:spcBef>
            </a:pPr>
            <a:r>
              <a:rPr lang="en-US" sz="3000" dirty="0"/>
              <a:t>Cells must be the same size and line up spatially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3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1324</Words>
  <Application>Microsoft Office PowerPoint</Application>
  <PresentationFormat>On-screen Show (4:3)</PresentationFormat>
  <Paragraphs>198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The raster data model</vt:lpstr>
      <vt:lpstr>The raster data model</vt:lpstr>
      <vt:lpstr>Pixels or Cells</vt:lpstr>
      <vt:lpstr>Raster Properties</vt:lpstr>
      <vt:lpstr>Bands</vt:lpstr>
      <vt:lpstr>Raster resolution</vt:lpstr>
      <vt:lpstr>Cell size units</vt:lpstr>
      <vt:lpstr>Raster analysis</vt:lpstr>
      <vt:lpstr>Raster analysis techniques </vt:lpstr>
      <vt:lpstr>Map Algebra</vt:lpstr>
      <vt:lpstr>Map Algebra: Conversions</vt:lpstr>
      <vt:lpstr>Map Algebra: identify probable locations</vt:lpstr>
      <vt:lpstr>Map Algebra: logical operators</vt:lpstr>
      <vt:lpstr>Boolean rasters</vt:lpstr>
      <vt:lpstr>Boolean overlay (AND)</vt:lpstr>
      <vt:lpstr>Additive Boolean overlay</vt:lpstr>
      <vt:lpstr>Raster analysis example</vt:lpstr>
      <vt:lpstr>Landfill raster model</vt:lpstr>
      <vt:lpstr>Landfill suitability index (LSI)</vt:lpstr>
      <vt:lpstr>Slope condition</vt:lpstr>
      <vt:lpstr>Road distance condition</vt:lpstr>
      <vt:lpstr>Stream distance condition</vt:lpstr>
      <vt:lpstr>Vegetation condition</vt:lpstr>
      <vt:lpstr>Find landfill areas with Boolean AND</vt:lpstr>
      <vt:lpstr>Additive model</vt:lpstr>
      <vt:lpstr>Where do we do these calculations? Raster Calculator</vt:lpstr>
      <vt:lpstr>Raster analysis techniques </vt:lpstr>
      <vt:lpstr>Other raster analysis techniques</vt:lpstr>
      <vt:lpstr>Surface analysis</vt:lpstr>
      <vt:lpstr>Slope function</vt:lpstr>
      <vt:lpstr>Aspect function</vt:lpstr>
      <vt:lpstr>Hillshade</vt:lpstr>
      <vt:lpstr>Viewshed analysis</vt:lpstr>
      <vt:lpstr>Hydrologic functions</vt:lpstr>
      <vt:lpstr>Distance functions: Lowest cost path</vt:lpstr>
      <vt:lpstr>Distance functions: Buffers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Heiss, James W</dc:creator>
  <cp:lastModifiedBy>Heiss, James W</cp:lastModifiedBy>
  <cp:revision>41</cp:revision>
  <dcterms:created xsi:type="dcterms:W3CDTF">2019-02-21T18:10:19Z</dcterms:created>
  <dcterms:modified xsi:type="dcterms:W3CDTF">2019-03-20T23:49:24Z</dcterms:modified>
</cp:coreProperties>
</file>